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62" r:id="rId4"/>
    <p:sldId id="258" r:id="rId5"/>
    <p:sldId id="263" r:id="rId6"/>
    <p:sldId id="259" r:id="rId7"/>
    <p:sldId id="261"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57" d="100"/>
          <a:sy n="57" d="100"/>
        </p:scale>
        <p:origin x="-1746" y="-294"/>
      </p:cViewPr>
      <p:guideLst>
        <p:guide orient="horz" pos="2160"/>
        <p:guide pos="2880"/>
      </p:guideLst>
    </p:cSldViewPr>
  </p:slideViewPr>
  <p:notesTextViewPr>
    <p:cViewPr>
      <p:scale>
        <a:sx n="1" d="1"/>
        <a:sy n="1" d="1"/>
      </p:scale>
      <p:origin x="0" y="0"/>
    </p:cViewPr>
  </p:notesTextViewPr>
  <p:sorterViewPr>
    <p:cViewPr>
      <p:scale>
        <a:sx n="200" d="100"/>
        <a:sy n="200" d="100"/>
      </p:scale>
      <p:origin x="0" y="84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CC913F3-09C3-4D17-8920-D017324F6C63}" type="datetimeFigureOut">
              <a:rPr lang="ar-IQ" smtClean="0"/>
              <a:t>22/05/1442</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9CA94E5-1B2D-45E8-8675-5FA83C248CCB}"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9CA94E5-1B2D-45E8-8675-5FA83C248CCB}"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CC913F3-09C3-4D17-8920-D017324F6C63}" type="datetimeFigureOut">
              <a:rPr lang="ar-IQ" smtClean="0"/>
              <a:t>22/05/1442</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9CA94E5-1B2D-45E8-8675-5FA83C248CCB}"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528" y="0"/>
            <a:ext cx="9324528" cy="6858000"/>
          </a:xfrm>
          <a:prstGeom prst="rect">
            <a:avLst/>
          </a:prstGeom>
        </p:spPr>
      </p:pic>
      <p:sp>
        <p:nvSpPr>
          <p:cNvPr id="2" name="Title 1"/>
          <p:cNvSpPr>
            <a:spLocks noGrp="1"/>
          </p:cNvSpPr>
          <p:nvPr>
            <p:ph type="ctrTitle"/>
          </p:nvPr>
        </p:nvSpPr>
        <p:spPr>
          <a:xfrm>
            <a:off x="2699792" y="-171400"/>
            <a:ext cx="6264696" cy="2475706"/>
          </a:xfrm>
        </p:spPr>
        <p:txBody>
          <a:bodyPr>
            <a:noAutofit/>
          </a:bodyPr>
          <a:lstStyle/>
          <a:p>
            <a:pPr algn="ctr"/>
            <a:r>
              <a:rPr lang="ar-IQ" sz="3600" dirty="0" smtClean="0">
                <a:solidFill>
                  <a:srgbClr val="C00000"/>
                </a:solidFill>
              </a:rPr>
              <a:t>جامعة بنها- كلية الآداب </a:t>
            </a:r>
            <a:br>
              <a:rPr lang="ar-IQ" sz="3600" dirty="0" smtClean="0">
                <a:solidFill>
                  <a:srgbClr val="C00000"/>
                </a:solidFill>
              </a:rPr>
            </a:br>
            <a:r>
              <a:rPr lang="ar-IQ" sz="3600" dirty="0" smtClean="0">
                <a:solidFill>
                  <a:srgbClr val="C00000"/>
                </a:solidFill>
              </a:rPr>
              <a:t>قسم الإعلام-الفرقة الثالثة – شعبة الصحافة - مادة الصحافة المتخصصة </a:t>
            </a:r>
            <a:r>
              <a:rPr lang="ar-IQ" sz="3600" dirty="0" smtClean="0">
                <a:solidFill>
                  <a:srgbClr val="C00000"/>
                </a:solidFill>
              </a:rPr>
              <a:t>المحاضرة السابعة</a:t>
            </a:r>
            <a:endParaRPr lang="ar-IQ" sz="3600" dirty="0">
              <a:solidFill>
                <a:srgbClr val="C00000"/>
              </a:solidFill>
            </a:endParaRPr>
          </a:p>
        </p:txBody>
      </p:sp>
      <p:sp>
        <p:nvSpPr>
          <p:cNvPr id="3" name="Subtitle 2"/>
          <p:cNvSpPr>
            <a:spLocks noGrp="1"/>
          </p:cNvSpPr>
          <p:nvPr>
            <p:ph type="subTitle" idx="1"/>
          </p:nvPr>
        </p:nvSpPr>
        <p:spPr/>
        <p:txBody>
          <a:bodyPr>
            <a:normAutofit lnSpcReduction="10000"/>
          </a:bodyPr>
          <a:lstStyle/>
          <a:p>
            <a:r>
              <a:rPr lang="ar-IQ" sz="3600" dirty="0" smtClean="0">
                <a:solidFill>
                  <a:srgbClr val="FFFF00"/>
                </a:solidFill>
              </a:rPr>
              <a:t>إعداد:</a:t>
            </a:r>
          </a:p>
          <a:p>
            <a:r>
              <a:rPr lang="ar-IQ" sz="3600" dirty="0" smtClean="0">
                <a:solidFill>
                  <a:srgbClr val="FFFF00"/>
                </a:solidFill>
              </a:rPr>
              <a:t>الدكتور: فتحى ابراهيم</a:t>
            </a:r>
            <a:endParaRPr lang="ar-IQ" sz="3600" dirty="0">
              <a:solidFill>
                <a:srgbClr val="FFFF00"/>
              </a:solidFill>
            </a:endParaRPr>
          </a:p>
        </p:txBody>
      </p:sp>
    </p:spTree>
    <p:extLst>
      <p:ext uri="{BB962C8B-B14F-4D97-AF65-F5344CB8AC3E}">
        <p14:creationId xmlns:p14="http://schemas.microsoft.com/office/powerpoint/2010/main" val="394349279"/>
      </p:ext>
    </p:extLst>
  </p:cSld>
  <p:clrMapOvr>
    <a:masterClrMapping/>
  </p:clrMapOvr>
  <mc:AlternateContent xmlns:mc="http://schemas.openxmlformats.org/markup-compatibility/2006" xmlns:p14="http://schemas.microsoft.com/office/powerpoint/2010/main">
    <mc:Choice Requires="p14">
      <p:transition spd="slow" p14:dur="2000" advTm="9168"/>
    </mc:Choice>
    <mc:Fallback xmlns="">
      <p:transition spd="slow" advTm="9168"/>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120680"/>
          </a:xfrm>
        </p:spPr>
        <p:txBody>
          <a:bodyPr>
            <a:noAutofit/>
          </a:bodyPr>
          <a:lstStyle/>
          <a:p>
            <a:r>
              <a:rPr lang="ar-EG" sz="3200" dirty="0" smtClean="0">
                <a:solidFill>
                  <a:srgbClr val="FF0000"/>
                </a:solidFill>
              </a:rPr>
              <a:t>رابعا صحافة الجريمة :</a:t>
            </a:r>
          </a:p>
          <a:p>
            <a:r>
              <a:rPr lang="ar-EG" sz="3200" dirty="0" smtClean="0"/>
              <a:t>الجريمة </a:t>
            </a:r>
            <a:r>
              <a:rPr lang="ar-EG" sz="3200" dirty="0"/>
              <a:t>حدث غير مألوف، ولا يتفق مع الناموس الطبيعي للحياة، ولهذا السبب فإن كثيرا من الجرائم تستحق أن تتحول من حدث إلى خبر ينتشر في الصحف، إذ أن كل حدث ليس بالضرورة أن يصير خبرا</a:t>
            </a:r>
            <a:endParaRPr lang="en-US" sz="3200" dirty="0"/>
          </a:p>
          <a:p>
            <a:r>
              <a:rPr lang="ar-EG" sz="3200" b="1" dirty="0"/>
              <a:t>توجد سبعة عناصر لابد من توافرها في التغطية الصحفية للجريمة وهي:</a:t>
            </a:r>
            <a:endParaRPr lang="en-US" sz="3200" dirty="0"/>
          </a:p>
          <a:p>
            <a:pPr lvl="0"/>
            <a:r>
              <a:rPr lang="ar-EG" sz="3200" dirty="0"/>
              <a:t>الأشخاص المشهورون الذين لهم علاقة بالجريمة (انتحارمارلين مونرو) و(اختفاء الإمام موسى الصدر) و(القبض على ماجدة الخطيب بتهمة تعاطي الهيروين).</a:t>
            </a:r>
            <a:endParaRPr lang="en-US" sz="3200" dirty="0"/>
          </a:p>
          <a:p>
            <a:endParaRPr lang="en-US" sz="3200" dirty="0"/>
          </a:p>
        </p:txBody>
      </p:sp>
    </p:spTree>
    <p:extLst>
      <p:ext uri="{BB962C8B-B14F-4D97-AF65-F5344CB8AC3E}">
        <p14:creationId xmlns:p14="http://schemas.microsoft.com/office/powerpoint/2010/main" val="3960641039"/>
      </p:ext>
    </p:extLst>
  </p:cSld>
  <p:clrMapOvr>
    <a:masterClrMapping/>
  </p:clrMapOvr>
  <mc:AlternateContent xmlns:mc="http://schemas.openxmlformats.org/markup-compatibility/2006" xmlns:p14="http://schemas.microsoft.com/office/powerpoint/2010/main">
    <mc:Choice Requires="p14">
      <p:transition spd="slow" p14:dur="2000" advTm="248818"/>
    </mc:Choice>
    <mc:Fallback xmlns="">
      <p:transition spd="slow" advTm="248818"/>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5746643"/>
          </a:xfrm>
        </p:spPr>
        <p:txBody>
          <a:bodyPr>
            <a:normAutofit/>
          </a:bodyPr>
          <a:lstStyle/>
          <a:p>
            <a:pPr lvl="0"/>
            <a:r>
              <a:rPr lang="ar-EG" sz="3200" dirty="0"/>
              <a:t>الأماكن المعروفة التي جرت فيها وقائع الجريمة (انتحار شاب من فوق برج الجزيرة) و (سقوط سائحة أمريكية من قمة الهرم الأكبر).</a:t>
            </a:r>
            <a:endParaRPr lang="en-US" sz="3200" dirty="0"/>
          </a:p>
          <a:p>
            <a:pPr lvl="0"/>
            <a:r>
              <a:rPr lang="ar-EG" sz="3200" dirty="0"/>
              <a:t>عدد الضحايا (مقتل ثلاثة أشخاص وجرح أربعة في مشاجرة بسبب معاكسة فتاة).</a:t>
            </a:r>
            <a:endParaRPr lang="en-US" sz="3200" dirty="0"/>
          </a:p>
          <a:p>
            <a:pPr lvl="0"/>
            <a:r>
              <a:rPr lang="ar-EG" sz="3200" dirty="0"/>
              <a:t>حجم الخسائر (3 مليون جنيه خسائر في حريق جاتينيو).</a:t>
            </a:r>
            <a:endParaRPr lang="en-US" sz="3200" dirty="0"/>
          </a:p>
          <a:p>
            <a:pPr lvl="0"/>
            <a:r>
              <a:rPr lang="ar-EG" sz="3200" dirty="0"/>
              <a:t>الظروف غير المألوفة التي تمت فيها الجريمة (مصرع ثلاثة متهمين بسبب الثأر أثناء وجودهم بمحكمة أسيوط).</a:t>
            </a:r>
            <a:endParaRPr lang="en-US" sz="3200" dirty="0"/>
          </a:p>
          <a:p>
            <a:pPr lvl="0"/>
            <a:r>
              <a:rPr lang="ar-EG" sz="3200" dirty="0"/>
              <a:t>الجوانب الإنسانية أو العاطفية المرتبطة بالجريمة (مصرع ثلاثين شخصا ونجاة طفلة في الخامسة في سقوط عمارة بالدقي).</a:t>
            </a:r>
            <a:endParaRPr lang="en-US" sz="3200" dirty="0"/>
          </a:p>
          <a:p>
            <a:endParaRPr lang="ar-IQ" sz="3200" dirty="0"/>
          </a:p>
        </p:txBody>
      </p:sp>
    </p:spTree>
    <p:extLst>
      <p:ext uri="{BB962C8B-B14F-4D97-AF65-F5344CB8AC3E}">
        <p14:creationId xmlns:p14="http://schemas.microsoft.com/office/powerpoint/2010/main" val="2671049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lnSpcReduction="10000"/>
          </a:bodyPr>
          <a:lstStyle/>
          <a:p>
            <a:pPr lvl="0"/>
            <a:r>
              <a:rPr lang="ar-EG" sz="3200" dirty="0" smtClean="0"/>
              <a:t>الطابع </a:t>
            </a:r>
            <a:r>
              <a:rPr lang="ar-EG" sz="3200" dirty="0"/>
              <a:t>الدرامي للجريمة (تقتل زوجها وتقطعه إلى عشرين قطعة وتلقي بها في صناديق القمامة، وتجلس لتشاهد الكلاب والقطط تللتهمها).</a:t>
            </a:r>
            <a:endParaRPr lang="en-US" sz="3200" dirty="0"/>
          </a:p>
          <a:p>
            <a:r>
              <a:rPr lang="ar-EG" sz="3200" b="1" dirty="0"/>
              <a:t>أ</a:t>
            </a:r>
            <a:r>
              <a:rPr lang="ar-EG" sz="3200" b="1" dirty="0" smtClean="0"/>
              <a:t>نواع </a:t>
            </a:r>
            <a:r>
              <a:rPr lang="ar-EG" sz="3200" b="1" dirty="0"/>
              <a:t>التغطية الصحفية لشؤون الجريمة:</a:t>
            </a:r>
            <a:endParaRPr lang="en-US" sz="3200" dirty="0"/>
          </a:p>
          <a:p>
            <a:r>
              <a:rPr lang="ar-EG" sz="3200" dirty="0"/>
              <a:t>	هناك أربعة أنواع من التغطية الصحفية لشؤون الجريمة وهي:</a:t>
            </a:r>
            <a:endParaRPr lang="en-US" sz="3200" dirty="0"/>
          </a:p>
          <a:p>
            <a:r>
              <a:rPr lang="ar-EG" sz="3200" b="1" dirty="0"/>
              <a:t>أولا – التغطية عن طريق المعايشة:</a:t>
            </a:r>
            <a:endParaRPr lang="en-US" sz="3200" dirty="0"/>
          </a:p>
          <a:p>
            <a:r>
              <a:rPr lang="ar-EG" sz="3200" b="1" dirty="0"/>
              <a:t>ثانيا – التغطية الذاتية</a:t>
            </a:r>
            <a:endParaRPr lang="en-US" sz="3200" dirty="0"/>
          </a:p>
          <a:p>
            <a:r>
              <a:rPr lang="ar-EG" sz="3200" b="1" dirty="0"/>
              <a:t>ثالثا – التغطية الصحفية لحالات الإجرام الظاهر:</a:t>
            </a:r>
            <a:endParaRPr lang="en-US" sz="3200" dirty="0"/>
          </a:p>
          <a:p>
            <a:r>
              <a:rPr lang="ar-EG" sz="3200" b="1" dirty="0"/>
              <a:t>رابعا – التغطية الصحفية لحالات الإجرام الخفي</a:t>
            </a:r>
            <a:r>
              <a:rPr lang="ar-EG" sz="3200" b="1" dirty="0" smtClean="0"/>
              <a:t>:</a:t>
            </a:r>
            <a:endParaRPr lang="ar-IQ" sz="3200" b="1" dirty="0" smtClean="0"/>
          </a:p>
          <a:p>
            <a:r>
              <a:rPr lang="ar-EG" sz="3200" b="1" dirty="0"/>
              <a:t>مصادر التغطية الصحفية لشؤون الجريمة:</a:t>
            </a:r>
            <a:endParaRPr lang="en-US" sz="3200" dirty="0"/>
          </a:p>
          <a:p>
            <a:endParaRPr lang="ar-IQ" sz="3200" b="1" dirty="0" smtClean="0"/>
          </a:p>
          <a:p>
            <a:endParaRPr lang="ar-IQ" sz="3200" b="1" dirty="0" smtClean="0"/>
          </a:p>
          <a:p>
            <a:endParaRPr lang="en-US" sz="3200" dirty="0"/>
          </a:p>
        </p:txBody>
      </p:sp>
    </p:spTree>
    <p:extLst>
      <p:ext uri="{BB962C8B-B14F-4D97-AF65-F5344CB8AC3E}">
        <p14:creationId xmlns:p14="http://schemas.microsoft.com/office/powerpoint/2010/main" val="2577991783"/>
      </p:ext>
    </p:extLst>
  </p:cSld>
  <p:clrMapOvr>
    <a:masterClrMapping/>
  </p:clrMapOvr>
  <mc:AlternateContent xmlns:mc="http://schemas.openxmlformats.org/markup-compatibility/2006" xmlns:p14="http://schemas.microsoft.com/office/powerpoint/2010/main">
    <mc:Choice Requires="p14">
      <p:transition spd="slow" p14:dur="2000" advTm="570719"/>
    </mc:Choice>
    <mc:Fallback xmlns="">
      <p:transition spd="slow" advTm="570719"/>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normAutofit/>
          </a:bodyPr>
          <a:lstStyle/>
          <a:p>
            <a:r>
              <a:rPr lang="ar-EG" sz="4400" b="1" dirty="0"/>
              <a:t>أولا – أقسام الشرطة وسجلاتها:</a:t>
            </a:r>
            <a:endParaRPr lang="en-US" sz="4400" dirty="0"/>
          </a:p>
          <a:p>
            <a:r>
              <a:rPr lang="ar-EG" sz="4400" b="1" dirty="0"/>
              <a:t>ثانيا – رجال النيابة وجهات التحقيق:</a:t>
            </a:r>
            <a:endParaRPr lang="ar-IQ" sz="4400" b="1" dirty="0"/>
          </a:p>
          <a:p>
            <a:r>
              <a:rPr lang="ar-EG" sz="4400" b="1" dirty="0"/>
              <a:t>ثالثا المحامون </a:t>
            </a:r>
            <a:endParaRPr lang="en-US" sz="4400" dirty="0"/>
          </a:p>
          <a:p>
            <a:r>
              <a:rPr lang="ar-EG" sz="4400" b="1" dirty="0"/>
              <a:t>رابعا المحاكم وسجلاتها </a:t>
            </a:r>
            <a:endParaRPr lang="en-US" sz="4400" dirty="0"/>
          </a:p>
          <a:p>
            <a:r>
              <a:rPr lang="ar-EG" sz="4400" b="1" dirty="0"/>
              <a:t>خامسا الجناة والمجني عليهم والشهود </a:t>
            </a:r>
            <a:endParaRPr lang="ar-IQ" sz="4400" b="1" dirty="0"/>
          </a:p>
          <a:p>
            <a:r>
              <a:rPr lang="ar-EG" sz="4400" b="1" dirty="0"/>
              <a:t>سادسا الجمهور </a:t>
            </a:r>
            <a:endParaRPr lang="en-US" sz="4400" dirty="0"/>
          </a:p>
          <a:p>
            <a:endParaRPr lang="ar-IQ" sz="4400" dirty="0"/>
          </a:p>
        </p:txBody>
      </p:sp>
    </p:spTree>
    <p:extLst>
      <p:ext uri="{BB962C8B-B14F-4D97-AF65-F5344CB8AC3E}">
        <p14:creationId xmlns:p14="http://schemas.microsoft.com/office/powerpoint/2010/main" val="1835377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Autofit/>
          </a:bodyPr>
          <a:lstStyle/>
          <a:p>
            <a:r>
              <a:rPr lang="ar-EG" sz="2800" b="1" dirty="0" smtClean="0">
                <a:solidFill>
                  <a:srgbClr val="FF0000"/>
                </a:solidFill>
              </a:rPr>
              <a:t>خامسا الصحافة الفنية: </a:t>
            </a:r>
          </a:p>
          <a:p>
            <a:r>
              <a:rPr lang="ar-EG" sz="2800" b="1" dirty="0" smtClean="0"/>
              <a:t>مصادر </a:t>
            </a:r>
            <a:r>
              <a:rPr lang="ar-EG" sz="2800" b="1" dirty="0"/>
              <a:t>التغطية الصحفية للشؤون الفنية :</a:t>
            </a:r>
            <a:endParaRPr lang="en-US" sz="2800" dirty="0"/>
          </a:p>
          <a:p>
            <a:r>
              <a:rPr lang="ar-EG" sz="2800" dirty="0"/>
              <a:t>يلاحظ أن المصدر الرئيسي للصحافة الفنية في المجتمعات الليبرالية هم كبار النجوم في السينما والمسرح والأغاني وفي الراديو والتليفزيون، في حين تشكل المؤسسات الفنية العامة المصدر الرئيسي للصحافة الفنية في المجتمعات الاشتراكية.</a:t>
            </a:r>
            <a:endParaRPr lang="en-US" sz="2800" dirty="0"/>
          </a:p>
          <a:p>
            <a:pPr marL="109728" indent="0">
              <a:buNone/>
            </a:pPr>
            <a:r>
              <a:rPr lang="ar-EG" sz="2800" dirty="0" smtClean="0"/>
              <a:t>وبشكل </a:t>
            </a:r>
            <a:r>
              <a:rPr lang="ar-EG" sz="2800" dirty="0"/>
              <a:t>عام  فإن مصادر التغطية الصحفية للشؤون الفنية يمكن إجمالها في المصادر التالية:</a:t>
            </a:r>
            <a:endParaRPr lang="en-US" sz="2800" dirty="0"/>
          </a:p>
          <a:p>
            <a:r>
              <a:rPr lang="ar-EG" sz="2800" dirty="0"/>
              <a:t>أولا : نجوم الغناء والسينما والمسرح والتليفزيون، ومفهوم (النجم) لا يقتصر فقط على المطربين أو الممثلين، وإنما يتسع ليشمل في كثير من الأحيان كبار الملحنين والمؤلفين في الغناء، وكبار المخرجين في السينما والمسرح والتليفزيون، وقد يشمل المفهوم في بعض الحالات بعض الفنيين مثل المصورين أو المنتجين.</a:t>
            </a:r>
            <a:endParaRPr lang="en-US" sz="2800" dirty="0"/>
          </a:p>
          <a:p>
            <a:endParaRPr lang="en-US" sz="2800" dirty="0"/>
          </a:p>
        </p:txBody>
      </p:sp>
    </p:spTree>
    <p:extLst>
      <p:ext uri="{BB962C8B-B14F-4D97-AF65-F5344CB8AC3E}">
        <p14:creationId xmlns:p14="http://schemas.microsoft.com/office/powerpoint/2010/main" val="453553526"/>
      </p:ext>
    </p:extLst>
  </p:cSld>
  <p:clrMapOvr>
    <a:masterClrMapping/>
  </p:clrMapOvr>
  <mc:AlternateContent xmlns:mc="http://schemas.openxmlformats.org/markup-compatibility/2006" xmlns:p14="http://schemas.microsoft.com/office/powerpoint/2010/main">
    <mc:Choice Requires="p14">
      <p:transition spd="slow" p14:dur="2000" advTm="150766"/>
    </mc:Choice>
    <mc:Fallback xmlns="">
      <p:transition spd="slow" advTm="150766"/>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5865515"/>
          </a:xfrm>
        </p:spPr>
        <p:txBody>
          <a:bodyPr>
            <a:noAutofit/>
          </a:bodyPr>
          <a:lstStyle/>
          <a:p>
            <a:r>
              <a:rPr lang="ar-EG" sz="3200" dirty="0"/>
              <a:t>ثانيا : الهيئات والمؤسسات العاملة في مجالات النشاط الفني مثل وزارات الثقافة والإعلام في الدول التي توجد بها مثل هذه الوزارات، ومثل مؤسسات وهيئات السينما والمسرح والإذاعة والتليفزيون، وشركات الإنتاج الفني العامة أو الخاصة</a:t>
            </a:r>
            <a:r>
              <a:rPr lang="ar-EG" sz="3200" dirty="0" smtClean="0"/>
              <a:t>.</a:t>
            </a:r>
            <a:endParaRPr lang="en-US" sz="3200" dirty="0" smtClean="0"/>
          </a:p>
          <a:p>
            <a:r>
              <a:rPr lang="ar-EG" sz="3200" dirty="0" smtClean="0"/>
              <a:t>ثالثا </a:t>
            </a:r>
            <a:r>
              <a:rPr lang="ar-EG" sz="3200" dirty="0"/>
              <a:t>: أماكن الإنتاج الفني، مثل بلاتوهات السينما واستديوهات الإذاعة والتليفزيون، حيث يتم تسجيل أو تصوير الأعمال الفنية سواء كانت أغاني أو أفلام أو مسلسلات أو تمثيليات.</a:t>
            </a:r>
            <a:endParaRPr lang="en-US" sz="3200" dirty="0"/>
          </a:p>
          <a:p>
            <a:r>
              <a:rPr lang="ar-EG" sz="3200" dirty="0"/>
              <a:t>رابعا : دور عرض الإنتاج الفني مثل دور السينما والمسارح والحفلات الغنائية والمعارض الفنية والمتاحف والمهرجانات الفنية المحلية والدولية</a:t>
            </a:r>
            <a:r>
              <a:rPr lang="ar-EG" sz="3200" dirty="0" smtClean="0"/>
              <a:t>.</a:t>
            </a:r>
            <a:endParaRPr lang="en-US" sz="3200" dirty="0"/>
          </a:p>
        </p:txBody>
      </p:sp>
    </p:spTree>
    <p:extLst>
      <p:ext uri="{BB962C8B-B14F-4D97-AF65-F5344CB8AC3E}">
        <p14:creationId xmlns:p14="http://schemas.microsoft.com/office/powerpoint/2010/main" val="3978343831"/>
      </p:ext>
    </p:extLst>
  </p:cSld>
  <p:clrMapOvr>
    <a:masterClrMapping/>
  </p:clrMapOvr>
  <mc:AlternateContent xmlns:mc="http://schemas.openxmlformats.org/markup-compatibility/2006" xmlns:p14="http://schemas.microsoft.com/office/powerpoint/2010/main">
    <mc:Choice Requires="p14">
      <p:transition spd="slow" p14:dur="2000" advTm="65579"/>
    </mc:Choice>
    <mc:Fallback xmlns="">
      <p:transition spd="slow" advTm="65579"/>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573</TotalTime>
  <Words>425</Words>
  <Application>Microsoft Office PowerPoint</Application>
  <PresentationFormat>On-screen Show (4:3)</PresentationFormat>
  <Paragraphs>35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جامعة بنها- كلية الآداب  قسم الإعلام-الفرقة الثالثة – شعبة الصحافة - مادة الصحافة المتخصصة المحاضرة السابعة</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الآداب - قسم الإعلام- شعبة الصحافة الفرقة الثالثة  مادة التدريبات الصحفية</dc:title>
  <dc:creator>hi</dc:creator>
  <cp:lastModifiedBy>hi</cp:lastModifiedBy>
  <cp:revision>124</cp:revision>
  <dcterms:created xsi:type="dcterms:W3CDTF">2020-03-17T06:10:57Z</dcterms:created>
  <dcterms:modified xsi:type="dcterms:W3CDTF">2021-01-05T01:53:40Z</dcterms:modified>
</cp:coreProperties>
</file>